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5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0693400" cy="7561263"/>
  <p:notesSz cx="6858000" cy="9144000"/>
  <p:defaultTextStyle>
    <a:defPPr>
      <a:defRPr lang="ko-KR"/>
    </a:defPPr>
    <a:lvl1pPr algn="l" defTabSz="995363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굴림"/>
        <a:ea typeface="굴림"/>
        <a:cs typeface="+mn-cs"/>
      </a:defRPr>
    </a:lvl1pPr>
    <a:lvl2pPr marL="496888" indent="-39688" algn="l" defTabSz="995363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굴림"/>
        <a:ea typeface="굴림"/>
        <a:cs typeface="+mn-cs"/>
      </a:defRPr>
    </a:lvl2pPr>
    <a:lvl3pPr marL="995363" indent="-80963" algn="l" defTabSz="995363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굴림"/>
        <a:ea typeface="굴림"/>
        <a:cs typeface="+mn-cs"/>
      </a:defRPr>
    </a:lvl3pPr>
    <a:lvl4pPr marL="1492250" indent="-120650" algn="l" defTabSz="995363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굴림"/>
        <a:ea typeface="굴림"/>
        <a:cs typeface="+mn-cs"/>
      </a:defRPr>
    </a:lvl4pPr>
    <a:lvl5pPr marL="1990725" indent="-161925" algn="l" defTabSz="995363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굴림"/>
        <a:ea typeface="굴림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0052"/>
    <p:restoredTop sz="94772"/>
  </p:normalViewPr>
  <p:slideViewPr>
    <p:cSldViewPr>
      <p:cViewPr>
        <p:scale>
          <a:sx n="140" d="100"/>
          <a:sy n="140" d="100"/>
        </p:scale>
        <p:origin x="-66" y="-72"/>
      </p:cViewPr>
      <p:guideLst>
        <p:guide orient="horz" pos="2380"/>
        <p:guide pos="3367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77"/>
        <p:guide pos="2157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9A631DA0-D6AF-4E42-86B6-2C2C064F5A4A}" type="datetime1">
              <a:rPr lang="ko-KR" altLang="en-US"/>
              <a:pPr>
                <a:defRPr lang="ko-KR"/>
              </a:pPr>
              <a:t>2023-12-05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77EBCEF6-D198-476F-82F3-E2D36640DC21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1EB15581-5A63-4A4B-96D6-2EC3FA792CF9}" type="datetime1">
              <a:rPr lang="ko-KR" altLang="en-US"/>
              <a:pPr>
                <a:defRPr lang="ko-KR"/>
              </a:pPr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072ED3C4-1D2F-48DA-85CE-2D4A7352442C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95363" rtl="0" eaLnBrk="0" fontAlgn="base" latinLnBrk="1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6888" algn="l" defTabSz="995363" rtl="0" eaLnBrk="0" fontAlgn="base" latinLnBrk="1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63" algn="l" defTabSz="995363" rtl="0" eaLnBrk="0" fontAlgn="base" latinLnBrk="1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2250" algn="l" defTabSz="995363" rtl="0" eaLnBrk="0" fontAlgn="base" latinLnBrk="1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25" algn="l" defTabSz="995363" rtl="0" eaLnBrk="0" fontAlgn="base" latinLnBrk="1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/>
              <a:t>Template provided by http://www.yesform.com</a:t>
            </a:r>
            <a:endParaRPr lang="ko-KR" altLang="en-US"/>
          </a:p>
        </p:txBody>
      </p:sp>
      <p:sp>
        <p:nvSpPr>
          <p:cNvPr id="52228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prstTxWarp prst="textNoShape">
              <a:avLst/>
            </a:prstTxWarp>
          </a:bodyPr>
          <a:lstStyle/>
          <a:p>
            <a:pPr defTabSz="964259">
              <a:spcBef>
                <a:spcPct val="0"/>
              </a:spcBef>
              <a:spcAft>
                <a:spcPct val="0"/>
              </a:spcAft>
              <a:defRPr lang="ko-KR"/>
            </a:pPr>
            <a:fld id="{026C4AE5-145E-44B1-97CC-87FE85436F1B}" type="slidenum">
              <a:rPr lang="en-US" altLang="en-US"/>
              <a:pPr defTabSz="964259">
                <a:spcBef>
                  <a:spcPct val="0"/>
                </a:spcBef>
                <a:spcAft>
                  <a:spcPct val="0"/>
                </a:spcAft>
                <a:defRPr lang="ko-KR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12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13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15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최근 몇 년 동안 흔히 K-드라마라고 불리는 한국 드라마의 글로벌 인기가 전례 없는 수준으로 치솟았습니다. 이 매혹적인 TV 시리즈는 전 세계 시청자의 마음을 사로잡으며 문화적 경계를 초월하고 한국의 중요한 문화 수출품이 되었습니다. 설득력 있는 스토리텔링, 다양한 캐릭터, 로맨스, 드라마, 코미디, 심지어 SF까지의 독특한 조합으로 인해 K-드라마는 현대 엔터테인먼트의 필수적인 부분이 되었습니다.</a:t>
            </a: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K-드라마가 Netflix 및 Viki와 같은 국제 플랫폼에서 지속적으로 관심을 끌면서 전 세계 시청자에게 한국 문화를 소개했을 뿐만 아니라 분석할 수 있는 방대한 데이터 보물창고를 만들었습니다. 이 Kaggle 노트북에서 우리는 특히 추천 시스템 구축에 중점을 두고 데이터 과학의 렌즈를 통해 K-드라마의 세계를 탐험하는 흥미로운 여행을 시작합니다.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제목</a:t>
            </a:r>
            <a:r>
              <a:rPr lang="en-US" altLang="ko-KR"/>
              <a:t>,</a:t>
            </a:r>
            <a:r>
              <a:rPr lang="ko-KR" altLang="en-US"/>
              <a:t> 방영일</a:t>
            </a:r>
            <a:r>
              <a:rPr lang="en-US" altLang="ko-KR"/>
              <a:t>,</a:t>
            </a:r>
            <a:r>
              <a:rPr lang="ko-KR" altLang="en-US"/>
              <a:t> 년도</a:t>
            </a:r>
            <a:r>
              <a:rPr lang="en-US" altLang="ko-KR"/>
              <a:t>,</a:t>
            </a:r>
            <a:r>
              <a:rPr lang="ko-KR" altLang="en-US"/>
              <a:t> 플랫폼</a:t>
            </a:r>
            <a:r>
              <a:rPr lang="en-US" altLang="ko-KR"/>
              <a:t>,</a:t>
            </a:r>
            <a:r>
              <a:rPr lang="ko-KR" altLang="en-US"/>
              <a:t> 방영요일</a:t>
            </a:r>
            <a:r>
              <a:rPr lang="en-US" altLang="ko-KR"/>
              <a:t>,</a:t>
            </a:r>
            <a:r>
              <a:rPr lang="ko-KR" altLang="en-US"/>
              <a:t> 에피소드 개수</a:t>
            </a:r>
            <a:r>
              <a:rPr lang="en-US" altLang="ko-KR"/>
              <a:t>,</a:t>
            </a:r>
            <a:r>
              <a:rPr lang="ko-KR" altLang="en-US"/>
              <a:t> 방영 분</a:t>
            </a:r>
            <a:r>
              <a:rPr lang="en-US" altLang="ko-KR"/>
              <a:t>,</a:t>
            </a:r>
            <a:r>
              <a:rPr lang="ko-KR" altLang="en-US"/>
              <a:t> 콘텐츠 등급</a:t>
            </a:r>
            <a:r>
              <a:rPr lang="en-US" altLang="ko-KR"/>
              <a:t>,</a:t>
            </a:r>
            <a:r>
              <a:rPr lang="ko-KR" altLang="en-US"/>
              <a:t> 평점</a:t>
            </a:r>
            <a:r>
              <a:rPr lang="en-US" altLang="ko-KR"/>
              <a:t>,</a:t>
            </a:r>
            <a:r>
              <a:rPr lang="ko-KR" altLang="en-US"/>
              <a:t> 개요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EA6896F-9B55-4946-B50E-DDC2173A21B4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G:\사업계획서템플릿\106-표지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79416" y="3909699"/>
            <a:ext cx="4945061" cy="504146"/>
          </a:xfrm>
        </p:spPr>
        <p:txBody>
          <a:bodyPr rtlCol="0">
            <a:noAutofit/>
          </a:bodyPr>
          <a:lstStyle>
            <a:lvl1pPr marL="0" indent="0" algn="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b="0" kern="12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978548" y="1476375"/>
            <a:ext cx="4950643" cy="2376264"/>
          </a:xfrm>
        </p:spPr>
        <p:txBody>
          <a:bodyPr rtlCol="0" anchor="t"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000" b="1" kern="1200" dirty="0">
                <a:solidFill>
                  <a:srgbClr val="5D8ED5"/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11865-A65B-4325-AE9A-E79C71A364CF}" type="datetimeFigureOut">
              <a:rPr lang="ko-KR" altLang="en-US"/>
              <a:pPr>
                <a:defRPr/>
              </a:pPr>
              <a:t>2016-01-14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7171E-4249-45E7-A487-AEEA091569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G:\사업계획서템플릿\106-목차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10691813" cy="7559675"/>
          </a:xfrm>
          <a:prstGeom prst="rect">
            <a:avLst/>
          </a:prstGeom>
          <a:noFill/>
        </p:spPr>
      </p:pic>
      <p:sp>
        <p:nvSpPr>
          <p:cNvPr id="3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8FAAF-EF73-4652-800D-4797BBEFD8E2}" type="datetimeFigureOut">
              <a:rPr lang="ko-KR" altLang="en-US"/>
              <a:pPr>
                <a:defRPr/>
              </a:pPr>
              <a:t>2016-01-14</a:t>
            </a:fld>
            <a:endParaRPr lang="ko-KR" altLang="en-US"/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81DBA-A036-4562-8A88-24F36AF31E4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G:\사업계획서템플릿\106-간지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10691812" cy="7559676"/>
          </a:xfrm>
          <a:prstGeom prst="rect">
            <a:avLst/>
          </a:prstGeom>
          <a:noFill/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83419-A7C1-4E39-8974-F1DCE1DF14C2}" type="datetimeFigureOut">
              <a:rPr lang="ko-KR" altLang="en-US"/>
              <a:pPr>
                <a:defRPr/>
              </a:pPr>
              <a:t>2016-01-14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C7B40-8A63-4BC9-B785-4F4090D4B5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사용자 지정 레이아웃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:\사업계획서템플릿\106-속지.jpg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0691813" cy="7559675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 userDrawn="1"/>
        </p:nvSpPr>
        <p:spPr>
          <a:xfrm>
            <a:off x="6454775" y="107950"/>
            <a:ext cx="4076700" cy="431800"/>
          </a:xfrm>
          <a:prstGeom prst="rect">
            <a:avLst/>
          </a:prstGeom>
        </p:spPr>
        <p:txBody>
          <a:bodyPr lIns="99569" tIns="49785" rIns="99569" bIns="49785"/>
          <a:lstStyle/>
          <a:p>
            <a:pPr algn="r" defTabSz="980009">
              <a:spcBef>
                <a:spcPct val="20000"/>
              </a:spcBef>
              <a:spcAft>
                <a:spcPts val="0"/>
              </a:spcAft>
              <a:defRPr lang="en-US"/>
            </a:pPr>
            <a:r>
              <a:rPr kumimoji="0" lang="en-US" altLang="ko-KR" sz="1200" b="1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YESFORM SHOW BUSINESS PLAN TEMPLATE</a:t>
            </a:r>
            <a:endParaRPr kumimoji="0" lang="en-US" altLang="ko-KR" sz="1200" b="1"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  <a:p>
            <a:pPr algn="r" defTabSz="980009">
              <a:spcBef>
                <a:spcPct val="20000"/>
              </a:spcBef>
              <a:spcAft>
                <a:spcPts val="0"/>
              </a:spcAft>
              <a:defRPr lang="en-US"/>
            </a:pPr>
            <a:r>
              <a:rPr kumimoji="0" lang="ko-KR" altLang="en-US" sz="1200" b="1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rPr>
              <a:t>회사소개용 사업계획서</a:t>
            </a:r>
            <a:endParaRPr kumimoji="0" lang="en-US" altLang="ko-KR" sz="1200" b="1"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242244" y="195891"/>
            <a:ext cx="5184576" cy="848436"/>
          </a:xfr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2000" b="1" kern="1200" dirty="0">
                <a:solidFill>
                  <a:srgbClr val="5d8ed5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en-US"/>
            </a:pPr>
            <a:fld id="{C9B9C246-E75F-424C-B6CB-A469319CA554}" type="datetime1">
              <a:rPr lang="ko-KR" altLang="en-US"/>
              <a:pPr>
                <a:defRPr lang="en-US"/>
              </a:pPr>
              <a:t>2016-02-22</a:t>
            </a:fld>
            <a:endParaRPr lang="ko-KR" altLang="en-US"/>
          </a:p>
        </p:txBody>
      </p:sp>
      <p:sp>
        <p:nvSpPr>
          <p:cNvPr id="7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en-US"/>
            </a:pPr>
            <a:fld id="{C899BBE7-731C-48AF-9FFF-63C82960B8A8}" type="slidenum">
              <a:rPr lang="ko-KR" altLang="en-US"/>
              <a:pPr>
                <a:defRPr 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G:\사업계획서템플릿\106-표지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</p:spPr>
      </p:pic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258468" y="1836415"/>
            <a:ext cx="5635674" cy="2376264"/>
          </a:xfrm>
        </p:spPr>
        <p:txBody>
          <a:bodyPr rtlCol="0" anchor="t"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b="1" kern="1200" dirty="0">
                <a:solidFill>
                  <a:srgbClr val="5D8ED5"/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A4595-A947-4FD7-90E4-E9058EE5D999}" type="datetimeFigureOut">
              <a:rPr lang="ko-KR" altLang="en-US"/>
              <a:pPr>
                <a:defRPr/>
              </a:pPr>
              <a:t>2016-01-14</a:t>
            </a:fld>
            <a:endParaRPr lang="ko-KR" altLang="en-US"/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4238F-1DD2-4D25-8038-3FE23720A7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20638"/>
            <a:ext cx="9623425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171575"/>
            <a:ext cx="9623425" cy="582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88188"/>
            <a:ext cx="2495550" cy="322262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C151A42-B792-4FE5-8652-C1858B47A353}" type="datetimeFigureOut">
              <a:rPr lang="ko-KR" altLang="en-US"/>
              <a:pPr>
                <a:defRPr/>
              </a:pPr>
              <a:t>2016-01-14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88188"/>
            <a:ext cx="3387725" cy="322262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 defTabSz="995690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88188"/>
            <a:ext cx="2495550" cy="322262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740DB0C-B549-4C30-8F8F-F6B9F46A0DC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txStyles>
    <p:titleStyle>
      <a:lvl1pPr algn="l" defTabSz="995363" rtl="0" eaLnBrk="0" fontAlgn="base" latinLnBrk="1" hangingPunct="0">
        <a:spcBef>
          <a:spcPct val="0"/>
        </a:spcBef>
        <a:spcAft>
          <a:spcPct val="0"/>
        </a:spcAft>
        <a:defRPr lang="ko-KR" altLang="en-US" sz="3800" kern="1200">
          <a:solidFill>
            <a:srgbClr val="000000"/>
          </a:solidFill>
          <a:latin typeface="HY견고딕" pitchFamily="18" charset="-127"/>
          <a:ea typeface="HY견고딕" pitchFamily="18" charset="-127"/>
          <a:cs typeface="+mj-cs"/>
        </a:defRPr>
      </a:lvl1pPr>
      <a:lvl2pPr algn="l" defTabSz="995363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00000"/>
          </a:solidFill>
          <a:latin typeface="HY견고딕" pitchFamily="18" charset="-127"/>
          <a:ea typeface="HY견고딕" pitchFamily="18" charset="-127"/>
        </a:defRPr>
      </a:lvl2pPr>
      <a:lvl3pPr algn="l" defTabSz="995363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00000"/>
          </a:solidFill>
          <a:latin typeface="HY견고딕" pitchFamily="18" charset="-127"/>
          <a:ea typeface="HY견고딕" pitchFamily="18" charset="-127"/>
        </a:defRPr>
      </a:lvl3pPr>
      <a:lvl4pPr algn="l" defTabSz="995363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00000"/>
          </a:solidFill>
          <a:latin typeface="HY견고딕" pitchFamily="18" charset="-127"/>
          <a:ea typeface="HY견고딕" pitchFamily="18" charset="-127"/>
        </a:defRPr>
      </a:lvl4pPr>
      <a:lvl5pPr algn="l" defTabSz="995363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00000"/>
          </a:solidFill>
          <a:latin typeface="HY견고딕" pitchFamily="18" charset="-127"/>
          <a:ea typeface="HY견고딕" pitchFamily="18" charset="-127"/>
        </a:defRPr>
      </a:lvl5pPr>
      <a:lvl6pPr marL="457200" algn="l" defTabSz="995363" rtl="0" fontAlgn="base" latinLnBrk="1">
        <a:spcBef>
          <a:spcPct val="0"/>
        </a:spcBef>
        <a:spcAft>
          <a:spcPct val="0"/>
        </a:spcAft>
        <a:defRPr sz="3800">
          <a:solidFill>
            <a:srgbClr val="000000"/>
          </a:solidFill>
          <a:latin typeface="HY견고딕" pitchFamily="18" charset="-127"/>
          <a:ea typeface="HY견고딕" pitchFamily="18" charset="-127"/>
        </a:defRPr>
      </a:lvl6pPr>
      <a:lvl7pPr marL="914400" algn="l" defTabSz="995363" rtl="0" fontAlgn="base" latinLnBrk="1">
        <a:spcBef>
          <a:spcPct val="0"/>
        </a:spcBef>
        <a:spcAft>
          <a:spcPct val="0"/>
        </a:spcAft>
        <a:defRPr sz="3800">
          <a:solidFill>
            <a:srgbClr val="000000"/>
          </a:solidFill>
          <a:latin typeface="HY견고딕" pitchFamily="18" charset="-127"/>
          <a:ea typeface="HY견고딕" pitchFamily="18" charset="-127"/>
        </a:defRPr>
      </a:lvl7pPr>
      <a:lvl8pPr marL="1371600" algn="l" defTabSz="995363" rtl="0" fontAlgn="base" latinLnBrk="1">
        <a:spcBef>
          <a:spcPct val="0"/>
        </a:spcBef>
        <a:spcAft>
          <a:spcPct val="0"/>
        </a:spcAft>
        <a:defRPr sz="3800">
          <a:solidFill>
            <a:srgbClr val="000000"/>
          </a:solidFill>
          <a:latin typeface="HY견고딕" pitchFamily="18" charset="-127"/>
          <a:ea typeface="HY견고딕" pitchFamily="18" charset="-127"/>
        </a:defRPr>
      </a:lvl8pPr>
      <a:lvl9pPr marL="1828800" algn="l" defTabSz="995363" rtl="0" fontAlgn="base" latinLnBrk="1">
        <a:spcBef>
          <a:spcPct val="0"/>
        </a:spcBef>
        <a:spcAft>
          <a:spcPct val="0"/>
        </a:spcAft>
        <a:defRPr sz="3800">
          <a:solidFill>
            <a:srgbClr val="000000"/>
          </a:solidFill>
          <a:latin typeface="HY견고딕" pitchFamily="18" charset="-127"/>
          <a:ea typeface="HY견고딕" pitchFamily="18" charset="-127"/>
        </a:defRPr>
      </a:lvl9pPr>
    </p:titleStyle>
    <p:bodyStyle>
      <a:lvl1pPr marL="373063" indent="-373063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lang="ko-KR" altLang="en-US" sz="27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808038" indent="-3111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lang="ko-KR" altLang="en-US"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244600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lang="ko-KR" altLang="en-US"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741488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lang="ko-KR" altLang="en-US"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239963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컴퓨터공학전공 </a:t>
            </a:r>
            <a:r>
              <a:rPr lang="en-US" altLang="ko-KR"/>
              <a:t>2019108177</a:t>
            </a:r>
            <a:r>
              <a:rPr lang="ko-KR" altLang="en-US"/>
              <a:t> 김지혁</a:t>
            </a:r>
            <a:endParaRPr lang="ko-KR" altLang="en-US"/>
          </a:p>
        </p:txBody>
      </p:sp>
      <p:sp>
        <p:nvSpPr>
          <p:cNvPr id="7172" name="제목 6"/>
          <p:cNvSpPr>
            <a:spLocks noGrp="1"/>
          </p:cNvSpPr>
          <p:nvPr>
            <p:ph type="ctrTitle" idx="0"/>
          </p:nvPr>
        </p:nvSpPr>
        <p:spPr>
          <a:xfrm>
            <a:off x="3978548" y="1476375"/>
            <a:ext cx="5652628" cy="237626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인공지능 머신러닝</a:t>
            </a:r>
            <a:br>
              <a:rPr lang="ko-KR" altLang="en-US">
                <a:solidFill>
                  <a:srgbClr val="51c9e1"/>
                </a:solidFill>
              </a:rPr>
            </a:br>
            <a:br>
              <a:rPr lang="ko-KR" altLang="en-US">
                <a:solidFill>
                  <a:srgbClr val="51c9e1"/>
                </a:solidFill>
              </a:rPr>
            </a:br>
            <a:r>
              <a:rPr lang="ko-KR" altLang="en-US">
                <a:solidFill>
                  <a:srgbClr val="51c9e1"/>
                </a:solidFill>
              </a:rPr>
              <a:t>한국 드라마 분석</a:t>
            </a:r>
            <a:endParaRPr lang="ko-KR" altLang="en-US">
              <a:solidFill>
                <a:srgbClr val="51c9e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시각화 </a:t>
            </a:r>
            <a:r>
              <a:rPr lang="en-US" altLang="ko-KR" b="1"/>
              <a:t>-</a:t>
            </a:r>
            <a:r>
              <a:rPr lang="ko-KR" altLang="en-US" b="1"/>
              <a:t> 방영 요일 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7429" y="2501391"/>
            <a:ext cx="7618541" cy="3331468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048" y="2784190"/>
            <a:ext cx="9829304" cy="2616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62832" y="2447478"/>
            <a:ext cx="6172200" cy="37814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시각화 </a:t>
            </a:r>
            <a:r>
              <a:rPr lang="en-US" altLang="ko-KR" b="1"/>
              <a:t>-</a:t>
            </a:r>
            <a:r>
              <a:rPr lang="ko-KR" altLang="en-US" b="1"/>
              <a:t> </a:t>
            </a:r>
            <a:r>
              <a:rPr lang="en-US" altLang="ko-KR" b="1"/>
              <a:t>회차별 드라마 분포</a:t>
            </a:r>
            <a:endParaRPr lang="en-US" altLang="ko-KR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09399" y="2268463"/>
            <a:ext cx="6674601" cy="460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시각화 </a:t>
            </a:r>
            <a:r>
              <a:rPr lang="en-US" altLang="ko-KR" b="1"/>
              <a:t>-</a:t>
            </a:r>
            <a:r>
              <a:rPr lang="ko-KR" altLang="en-US" b="1"/>
              <a:t> 장르별 드라마 개수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8000" y="1692399"/>
            <a:ext cx="6317400" cy="5176021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5078" y="2664507"/>
            <a:ext cx="10243244" cy="2393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분석 </a:t>
            </a:r>
            <a:r>
              <a:rPr lang="en-US" altLang="ko-KR" b="1"/>
              <a:t>-</a:t>
            </a:r>
            <a:r>
              <a:rPr lang="ko-KR" altLang="en-US" b="1"/>
              <a:t> 방영 요일별 평균 평점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4232" y="2569710"/>
            <a:ext cx="8640960" cy="3119133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8168" y="2736515"/>
            <a:ext cx="9855008" cy="263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분석 </a:t>
            </a:r>
            <a:r>
              <a:rPr lang="en-US" altLang="ko-KR" b="1"/>
              <a:t>-</a:t>
            </a:r>
            <a:r>
              <a:rPr lang="ko-KR" altLang="en-US" b="1"/>
              <a:t> 방영 시간과 평점의 관계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0512" y="2690019"/>
            <a:ext cx="7572374" cy="2181225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104" y="2494138"/>
            <a:ext cx="9775192" cy="2572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드라마 추천 받기 </a:t>
            </a:r>
            <a:r>
              <a:rPr lang="en-US" altLang="ko-KR" b="1"/>
              <a:t>-</a:t>
            </a:r>
            <a:r>
              <a:rPr lang="ko-KR" altLang="en-US" b="1"/>
              <a:t> 전처리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6240" y="2263899"/>
            <a:ext cx="6848474" cy="923925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5792" y="3200003"/>
            <a:ext cx="4752975" cy="1009650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06240" y="4269060"/>
            <a:ext cx="4886325" cy="1019175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06240" y="5292799"/>
            <a:ext cx="6581774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드라마 추천 받기 </a:t>
            </a:r>
            <a:r>
              <a:rPr lang="en-US" altLang="ko-KR" b="1"/>
              <a:t>-</a:t>
            </a:r>
            <a:r>
              <a:rPr lang="ko-KR" altLang="en-US" b="1"/>
              <a:t> 전처리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4287" y="2592499"/>
            <a:ext cx="8124825" cy="2828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드라마 추천 받기 </a:t>
            </a:r>
            <a:r>
              <a:rPr lang="en-US" altLang="ko-KR" b="1"/>
              <a:t>-</a:t>
            </a:r>
            <a:r>
              <a:rPr lang="ko-KR" altLang="en-US" b="1"/>
              <a:t> 전처리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65375" y="1800411"/>
            <a:ext cx="5962650" cy="590550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94372" y="3092549"/>
            <a:ext cx="4438650" cy="400050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58368" y="4140460"/>
            <a:ext cx="5267325" cy="1476375"/>
          </a:xfrm>
          <a:prstGeom prst="rect">
            <a:avLst/>
          </a:prstGeom>
        </p:spPr>
      </p:pic>
      <p:sp>
        <p:nvSpPr>
          <p:cNvPr id="49" name=""/>
          <p:cNvSpPr txBox="1"/>
          <p:nvPr/>
        </p:nvSpPr>
        <p:spPr>
          <a:xfrm>
            <a:off x="2358368" y="2424653"/>
            <a:ext cx="2667022" cy="31664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500"/>
              <a:t>텍스트 데이터를 수치로 변환</a:t>
            </a:r>
            <a:endParaRPr lang="ko-KR" altLang="en-US" sz="1500"/>
          </a:p>
        </p:txBody>
      </p:sp>
      <p:sp>
        <p:nvSpPr>
          <p:cNvPr id="50" name=""/>
          <p:cNvSpPr txBox="1"/>
          <p:nvPr/>
        </p:nvSpPr>
        <p:spPr>
          <a:xfrm>
            <a:off x="2394372" y="3533027"/>
            <a:ext cx="1202268" cy="319612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유사도 계산</a:t>
            </a:r>
            <a:endParaRPr xmlns:mc="http://schemas.openxmlformats.org/markup-compatibility/2006" xmlns:hp="http://schemas.haansoft.com/office/presentation/8.0" kumimoji="1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2394372" y="5693267"/>
            <a:ext cx="2573868" cy="319612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추천 함수 </a:t>
            </a:r>
            <a:r>
              <a:rPr xmlns:mc="http://schemas.openxmlformats.org/markup-compatibility/2006" xmlns:hp="http://schemas.haansoft.com/office/presentation/8.0" kumimoji="1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recommend</a:t>
            </a:r>
            <a:r>
              <a:rPr xmlns:mc="http://schemas.openxmlformats.org/markup-compatibility/2006" xmlns:hp="http://schemas.haansoft.com/office/presentation/8.0" kumimoji="1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 정의</a:t>
            </a:r>
            <a:endParaRPr xmlns:mc="http://schemas.openxmlformats.org/markup-compatibility/2006" xmlns:hp="http://schemas.haansoft.com/office/presentation/8.0" kumimoji="1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드라마 추천 받기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4312" y="1832596"/>
            <a:ext cx="2505005" cy="1476164"/>
          </a:xfrm>
          <a:prstGeom prst="rect">
            <a:avLst/>
          </a:prstGeom>
        </p:spPr>
      </p:pic>
      <p:sp>
        <p:nvSpPr>
          <p:cNvPr id="46" name=""/>
          <p:cNvSpPr txBox="1"/>
          <p:nvPr/>
        </p:nvSpPr>
        <p:spPr>
          <a:xfrm>
            <a:off x="4734632" y="1940608"/>
            <a:ext cx="759579" cy="3187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500"/>
              <a:t>빈센조</a:t>
            </a:r>
            <a:endParaRPr lang="ko-KR" altLang="en-US" sz="1500"/>
          </a:p>
        </p:txBody>
      </p:sp>
      <p:sp>
        <p:nvSpPr>
          <p:cNvPr id="48" name=""/>
          <p:cNvSpPr txBox="1"/>
          <p:nvPr/>
        </p:nvSpPr>
        <p:spPr>
          <a:xfrm>
            <a:off x="4774126" y="2336651"/>
            <a:ext cx="572574" cy="242719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빈센조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4774126" y="2529614"/>
            <a:ext cx="479864" cy="24025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런 온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4774126" y="2709634"/>
            <a:ext cx="1156139" cy="241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배드 앤 크레이지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774126" y="2889654"/>
            <a:ext cx="565589" cy="24216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김과장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4774126" y="3069674"/>
            <a:ext cx="994214" cy="24312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이태원 클라스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4312" y="3632796"/>
            <a:ext cx="2305050" cy="1304925"/>
          </a:xfrm>
          <a:prstGeom prst="rect">
            <a:avLst/>
          </a:prstGeom>
        </p:spPr>
      </p:pic>
      <p:sp>
        <p:nvSpPr>
          <p:cNvPr id="61" name=""/>
          <p:cNvSpPr txBox="1"/>
          <p:nvPr/>
        </p:nvSpPr>
        <p:spPr>
          <a:xfrm>
            <a:off x="4734632" y="3621265"/>
            <a:ext cx="1205158" cy="31873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500"/>
              <a:t>스카이 캐슬</a:t>
            </a:r>
            <a:endParaRPr lang="ko-KR" altLang="en-US" sz="1500"/>
          </a:p>
        </p:txBody>
      </p:sp>
      <p:sp>
        <p:nvSpPr>
          <p:cNvPr id="62" name=""/>
          <p:cNvSpPr txBox="1"/>
          <p:nvPr/>
        </p:nvSpPr>
        <p:spPr>
          <a:xfrm>
            <a:off x="4774126" y="4017309"/>
            <a:ext cx="565589" cy="24225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김과장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4774126" y="4210272"/>
            <a:ext cx="1156139" cy="23979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디어 마이 프렌즈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774126" y="4390292"/>
            <a:ext cx="1118039" cy="24074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부암동 복수자들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4774126" y="4570312"/>
            <a:ext cx="2099114" cy="24170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(아는 건 별로 없지만) 가족입니다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4774126" y="4750332"/>
            <a:ext cx="1118039" cy="24265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아버지가 이상해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96765" y="5323632"/>
            <a:ext cx="2009775" cy="1333500"/>
          </a:xfrm>
          <a:prstGeom prst="rect">
            <a:avLst/>
          </a:prstGeom>
        </p:spPr>
      </p:pic>
      <p:sp>
        <p:nvSpPr>
          <p:cNvPr id="68" name=""/>
          <p:cNvSpPr txBox="1"/>
          <p:nvPr/>
        </p:nvSpPr>
        <p:spPr>
          <a:xfrm>
            <a:off x="4734632" y="5338575"/>
            <a:ext cx="576508" cy="31952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500"/>
              <a:t>D.P.</a:t>
            </a:r>
            <a:endParaRPr lang="en-US" altLang="ko-KR" sz="1500"/>
          </a:p>
        </p:txBody>
      </p:sp>
      <p:sp>
        <p:nvSpPr>
          <p:cNvPr id="69" name=""/>
          <p:cNvSpPr txBox="1"/>
          <p:nvPr/>
        </p:nvSpPr>
        <p:spPr>
          <a:xfrm>
            <a:off x="4774126" y="5734619"/>
            <a:ext cx="1118039" cy="24225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군검사 도베르만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4774126" y="5927582"/>
            <a:ext cx="994214" cy="242712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미스터 션샤인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4774126" y="6107602"/>
            <a:ext cx="1460939" cy="24366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악의 마음을 읽는 자들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4774126" y="6287622"/>
            <a:ext cx="689414" cy="24170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앵그리맘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4774126" y="6467642"/>
            <a:ext cx="1079939" cy="24265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굴림"/>
                <a:ea typeface="굴림"/>
                <a:cs typeface="맑은 고딕"/>
              </a:rPr>
              <a:t>붉은 달 푸른 해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THANK</a:t>
            </a:r>
            <a:br>
              <a:rPr lang="en-US" altLang="ko-KR"/>
            </a:br>
            <a:r>
              <a:rPr lang="en-US" altLang="ko-KR">
                <a:solidFill>
                  <a:srgbClr val="51c9e1"/>
                </a:solidFill>
              </a:rPr>
              <a:t>YOU</a:t>
            </a:r>
            <a:endParaRPr lang="en-US">
              <a:solidFill>
                <a:srgbClr val="51c9e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개요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84649" y="2547304"/>
            <a:ext cx="4386586" cy="3681599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048" y="2594136"/>
            <a:ext cx="5022664" cy="3490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데이터 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3730" y="1440160"/>
            <a:ext cx="6825217" cy="5544827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4512" y="1440159"/>
            <a:ext cx="5977947" cy="5544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데이터 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2" y="1630982"/>
            <a:ext cx="9955212" cy="5426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데이터 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8308" y="1489524"/>
            <a:ext cx="5199326" cy="5292588"/>
          </a:xfrm>
          <a:prstGeom prst="rect">
            <a:avLst/>
          </a:prstGeom>
        </p:spPr>
      </p:pic>
      <p:sp>
        <p:nvSpPr>
          <p:cNvPr id="51" name=""/>
          <p:cNvSpPr txBox="1"/>
          <p:nvPr/>
        </p:nvSpPr>
        <p:spPr>
          <a:xfrm>
            <a:off x="7038888" y="2029583"/>
            <a:ext cx="900100" cy="24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이름</a:t>
            </a:r>
            <a:endParaRPr lang="ko-KR" altLang="en-US" sz="1000" b="1"/>
          </a:p>
        </p:txBody>
      </p:sp>
      <p:sp>
        <p:nvSpPr>
          <p:cNvPr id="54" name=""/>
          <p:cNvSpPr txBox="1"/>
          <p:nvPr/>
        </p:nvSpPr>
        <p:spPr>
          <a:xfrm>
            <a:off x="7038888" y="2029583"/>
            <a:ext cx="900100" cy="2423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7038888" y="2281612"/>
            <a:ext cx="900100" cy="2381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7038888" y="2327322"/>
            <a:ext cx="900100" cy="2425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방영 일자</a:t>
            </a:r>
            <a:endParaRPr lang="ko-KR" altLang="en-US" sz="1000" b="1"/>
          </a:p>
        </p:txBody>
      </p:sp>
      <p:sp>
        <p:nvSpPr>
          <p:cNvPr id="57" name=""/>
          <p:cNvSpPr txBox="1"/>
          <p:nvPr/>
        </p:nvSpPr>
        <p:spPr>
          <a:xfrm>
            <a:off x="7038888" y="2615354"/>
            <a:ext cx="900100" cy="24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방영 연도</a:t>
            </a:r>
            <a:endParaRPr lang="ko-KR" altLang="en-US" sz="1000" b="1"/>
          </a:p>
        </p:txBody>
      </p:sp>
      <p:sp>
        <p:nvSpPr>
          <p:cNvPr id="58" name=""/>
          <p:cNvSpPr txBox="1"/>
          <p:nvPr/>
        </p:nvSpPr>
        <p:spPr>
          <a:xfrm>
            <a:off x="7038888" y="2903386"/>
            <a:ext cx="900100" cy="24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방영 플랫폼</a:t>
            </a:r>
            <a:endParaRPr lang="ko-KR" altLang="en-US" sz="1000" b="1"/>
          </a:p>
        </p:txBody>
      </p:sp>
      <p:sp>
        <p:nvSpPr>
          <p:cNvPr id="59" name=""/>
          <p:cNvSpPr txBox="1"/>
          <p:nvPr/>
        </p:nvSpPr>
        <p:spPr>
          <a:xfrm>
            <a:off x="7038888" y="3181712"/>
            <a:ext cx="900100" cy="2427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방영 요일</a:t>
            </a:r>
            <a:endParaRPr lang="ko-KR" altLang="en-US" sz="1000" b="1"/>
          </a:p>
        </p:txBody>
      </p:sp>
      <p:sp>
        <p:nvSpPr>
          <p:cNvPr id="60" name=""/>
          <p:cNvSpPr txBox="1"/>
          <p:nvPr/>
        </p:nvSpPr>
        <p:spPr>
          <a:xfrm>
            <a:off x="7038888" y="3433740"/>
            <a:ext cx="1080120" cy="2410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에피소드 개수</a:t>
            </a:r>
            <a:endParaRPr lang="ko-KR" altLang="en-US" sz="1000" b="1"/>
          </a:p>
        </p:txBody>
      </p:sp>
      <p:sp>
        <p:nvSpPr>
          <p:cNvPr id="76" name=""/>
          <p:cNvSpPr txBox="1"/>
          <p:nvPr/>
        </p:nvSpPr>
        <p:spPr>
          <a:xfrm>
            <a:off x="7038888" y="3780631"/>
            <a:ext cx="900100" cy="24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방영 기간</a:t>
            </a:r>
            <a:endParaRPr lang="ko-KR" altLang="en-US" sz="1000" b="1"/>
          </a:p>
        </p:txBody>
      </p:sp>
      <p:sp>
        <p:nvSpPr>
          <p:cNvPr id="77" name=""/>
          <p:cNvSpPr txBox="1"/>
          <p:nvPr/>
        </p:nvSpPr>
        <p:spPr>
          <a:xfrm>
            <a:off x="7038888" y="3780632"/>
            <a:ext cx="900100" cy="2381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7038888" y="4032660"/>
            <a:ext cx="900100" cy="23949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95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굴림"/>
              <a:ea typeface="굴림"/>
              <a:cs typeface="맑은 고딕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7038888" y="4045808"/>
            <a:ext cx="900100" cy="24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콘텐츠 등급</a:t>
            </a:r>
            <a:endParaRPr lang="ko-KR" altLang="en-US" sz="1000" b="1"/>
          </a:p>
        </p:txBody>
      </p:sp>
      <p:sp>
        <p:nvSpPr>
          <p:cNvPr id="80" name=""/>
          <p:cNvSpPr txBox="1"/>
          <p:nvPr/>
        </p:nvSpPr>
        <p:spPr>
          <a:xfrm>
            <a:off x="7038888" y="4271538"/>
            <a:ext cx="900100" cy="24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평점</a:t>
            </a:r>
            <a:endParaRPr lang="ko-KR" altLang="en-US" sz="1000" b="1"/>
          </a:p>
        </p:txBody>
      </p:sp>
      <p:sp>
        <p:nvSpPr>
          <p:cNvPr id="81" name=""/>
          <p:cNvSpPr txBox="1"/>
          <p:nvPr/>
        </p:nvSpPr>
        <p:spPr>
          <a:xfrm>
            <a:off x="7038888" y="4523566"/>
            <a:ext cx="900100" cy="24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개요</a:t>
            </a:r>
            <a:endParaRPr lang="ko-KR" altLang="en-US" sz="1000" b="1"/>
          </a:p>
        </p:txBody>
      </p:sp>
      <p:sp>
        <p:nvSpPr>
          <p:cNvPr id="82" name=""/>
          <p:cNvSpPr txBox="1"/>
          <p:nvPr/>
        </p:nvSpPr>
        <p:spPr>
          <a:xfrm>
            <a:off x="7038888" y="4811201"/>
            <a:ext cx="900100" cy="2427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장르</a:t>
            </a:r>
            <a:endParaRPr lang="ko-KR" altLang="en-US" sz="1000" b="1"/>
          </a:p>
        </p:txBody>
      </p:sp>
      <p:sp>
        <p:nvSpPr>
          <p:cNvPr id="83" name=""/>
          <p:cNvSpPr txBox="1"/>
          <p:nvPr/>
        </p:nvSpPr>
        <p:spPr>
          <a:xfrm>
            <a:off x="7038888" y="5099233"/>
            <a:ext cx="900100" cy="2427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태그</a:t>
            </a:r>
            <a:endParaRPr lang="ko-KR" altLang="en-US" sz="1000" b="1"/>
          </a:p>
        </p:txBody>
      </p:sp>
      <p:sp>
        <p:nvSpPr>
          <p:cNvPr id="84" name=""/>
          <p:cNvSpPr txBox="1"/>
          <p:nvPr/>
        </p:nvSpPr>
        <p:spPr>
          <a:xfrm>
            <a:off x="7038888" y="5413960"/>
            <a:ext cx="900100" cy="2427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감독</a:t>
            </a:r>
            <a:endParaRPr lang="ko-KR" altLang="en-US" sz="1000" b="1"/>
          </a:p>
        </p:txBody>
      </p:sp>
      <p:sp>
        <p:nvSpPr>
          <p:cNvPr id="85" name=""/>
          <p:cNvSpPr txBox="1"/>
          <p:nvPr/>
        </p:nvSpPr>
        <p:spPr>
          <a:xfrm>
            <a:off x="7038888" y="5701992"/>
            <a:ext cx="900100" cy="2427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작가</a:t>
            </a:r>
            <a:endParaRPr lang="ko-KR" altLang="en-US" sz="1000" b="1"/>
          </a:p>
        </p:txBody>
      </p:sp>
      <p:sp>
        <p:nvSpPr>
          <p:cNvPr id="86" name=""/>
          <p:cNvSpPr txBox="1"/>
          <p:nvPr/>
        </p:nvSpPr>
        <p:spPr>
          <a:xfrm>
            <a:off x="7038888" y="5963329"/>
            <a:ext cx="900100" cy="2427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캐스팅</a:t>
            </a:r>
            <a:endParaRPr lang="ko-KR" altLang="en-US" sz="1000" b="1"/>
          </a:p>
        </p:txBody>
      </p:sp>
      <p:sp>
        <p:nvSpPr>
          <p:cNvPr id="87" name=""/>
          <p:cNvSpPr txBox="1"/>
          <p:nvPr/>
        </p:nvSpPr>
        <p:spPr>
          <a:xfrm>
            <a:off x="7038888" y="6251361"/>
            <a:ext cx="900100" cy="2427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생산 회사</a:t>
            </a:r>
            <a:endParaRPr lang="ko-KR" altLang="en-US" sz="1000" b="1"/>
          </a:p>
        </p:txBody>
      </p:sp>
      <p:sp>
        <p:nvSpPr>
          <p:cNvPr id="88" name=""/>
          <p:cNvSpPr txBox="1"/>
          <p:nvPr/>
        </p:nvSpPr>
        <p:spPr>
          <a:xfrm>
            <a:off x="7038888" y="6539393"/>
            <a:ext cx="900100" cy="2427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순위</a:t>
            </a:r>
            <a:endParaRPr lang="ko-KR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시각화 </a:t>
            </a:r>
            <a:r>
              <a:rPr lang="en-US" altLang="ko-KR" b="1"/>
              <a:t>-</a:t>
            </a:r>
            <a:r>
              <a:rPr lang="ko-KR" altLang="en-US" b="1"/>
              <a:t> 드라마 순위  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2025" y="2448483"/>
            <a:ext cx="6229350" cy="2857500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0020" y="2520491"/>
            <a:ext cx="10333360" cy="2875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시각화 </a:t>
            </a:r>
            <a:r>
              <a:rPr lang="en-US" altLang="ko-KR" b="1"/>
              <a:t>-</a:t>
            </a:r>
            <a:r>
              <a:rPr lang="ko-KR" altLang="en-US" b="1"/>
              <a:t> 연간 이용 가능 드라마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2888" y="2172359"/>
            <a:ext cx="6467623" cy="3372467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076" y="2536576"/>
            <a:ext cx="9667180" cy="248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시각화 </a:t>
            </a:r>
            <a:r>
              <a:rPr lang="en-US" altLang="ko-KR" b="1"/>
              <a:t>-</a:t>
            </a:r>
            <a:r>
              <a:rPr lang="ko-KR" altLang="en-US" b="1"/>
              <a:t> 월평균 드라마 개봉작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4851" y="2520491"/>
            <a:ext cx="6064177" cy="3149352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9084" y="2700511"/>
            <a:ext cx="10135232" cy="265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시각화 </a:t>
            </a:r>
            <a:r>
              <a:rPr lang="en-US" altLang="ko-KR" b="1"/>
              <a:t>-</a:t>
            </a:r>
            <a:r>
              <a:rPr lang="ko-KR" altLang="en-US" b="1"/>
              <a:t> 회사별 드라마 편</a:t>
            </a:r>
            <a:endParaRPr lang="ko-KR" altLang="en-US" b="1"/>
          </a:p>
        </p:txBody>
      </p:sp>
      <p:sp>
        <p:nvSpPr>
          <p:cNvPr id="42" name=""/>
          <p:cNvSpPr/>
          <p:nvPr/>
        </p:nvSpPr>
        <p:spPr>
          <a:xfrm>
            <a:off x="7002884" y="72219"/>
            <a:ext cx="3564396" cy="5760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8308" y="2448483"/>
            <a:ext cx="7417491" cy="3600400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6063" y="3080175"/>
            <a:ext cx="9541272" cy="2464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(주) 예스폼</ep:Company>
  <ep:Words>155</ep:Words>
  <ep:PresentationFormat>사용자 지정</ep:PresentationFormat>
  <ep:Paragraphs>58</ep:Paragraphs>
  <ep:Slides>19</ep:Slides>
  <ep:Notes>18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인공지능 머신러닝  한국 드라마 분석</vt:lpstr>
      <vt:lpstr>개요</vt:lpstr>
      <vt:lpstr>데이터</vt:lpstr>
      <vt:lpstr>데이터</vt:lpstr>
      <vt:lpstr>데이터</vt:lpstr>
      <vt:lpstr>시각화 - 드라마 순위</vt:lpstr>
      <vt:lpstr>시각화 - 연간 이용 가능 드라마</vt:lpstr>
      <vt:lpstr>시각화 - 월평균 드라마 개봉작</vt:lpstr>
      <vt:lpstr>시각화 - 회사별 드라마 편</vt:lpstr>
      <vt:lpstr>시각화 - 방영 요일</vt:lpstr>
      <vt:lpstr>시각화 - 회차별 드라마 분포</vt:lpstr>
      <vt:lpstr>시각화 - 장르별 드라마 개수</vt:lpstr>
      <vt:lpstr>분석 - 방영 요일별 평균 평점</vt:lpstr>
      <vt:lpstr>분석 - 방영 시간과 평점의 관계</vt:lpstr>
      <vt:lpstr>드라마 추천 받기 - 전처리</vt:lpstr>
      <vt:lpstr>드라마 추천 받기 - 전처리</vt:lpstr>
      <vt:lpstr>드라마 추천 받기 - 전처리</vt:lpstr>
      <vt:lpstr>드라마 추천 받기</vt:lpstr>
      <vt:lpstr>THANK YOU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2010-02-01T08:03:16.000</dcterms:created>
  <dc:creator>문서서식 예스폼(www.yesform.com) 김다혜</dc:creator>
  <dc:description>본 문서의 저작권은 예스폼(yesform)에 있으며
무단 복제 배포시 법적인 제재를 받을 수 있습니다.</dc:description>
  <cp:keywords>www.yesform.com</cp:keywords>
  <cp:lastModifiedBy>김지혁</cp:lastModifiedBy>
  <dcterms:modified xsi:type="dcterms:W3CDTF">2023-12-04T23:03:51.286</dcterms:modified>
  <cp:revision>1502</cp:revision>
  <dc:title>예스폼 사업계획서 템플릿</dc:title>
  <cp:version/>
</cp:coreProperties>
</file>